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82F7D-6037-064B-A4FF-2F31F69CFFC9}" type="datetimeFigureOut">
              <a:rPr lang="en-US" smtClean="0"/>
              <a:t>8/22/13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75BDF-05BE-4E40-AE1C-B9B81664C1FD}" type="slidenum">
              <a:rPr lang="en-US" smtClean="0"/>
              <a:t>‹#›</a:t>
            </a:fld>
            <a:endParaRPr lang="en-US"/>
          </a:p>
        </p:txBody>
      </p:sp>
    </p:spTree>
    <p:extLst>
      <p:ext uri="{BB962C8B-B14F-4D97-AF65-F5344CB8AC3E}">
        <p14:creationId xmlns:p14="http://schemas.microsoft.com/office/powerpoint/2010/main" val="4021900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D307D-DAAF-AA47-B833-E72BB9159891}"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D307D-DAAF-AA47-B833-E72BB9159891}" type="slidenum">
              <a:rPr lang="en-US" smtClean="0"/>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they had previously learned </a:t>
            </a:r>
            <a:r>
              <a:rPr lang="en-US" dirty="0" err="1" smtClean="0"/>
              <a:t>mendalean</a:t>
            </a:r>
            <a:r>
              <a:rPr lang="en-US" dirty="0" smtClean="0"/>
              <a:t> genetics, this would</a:t>
            </a:r>
            <a:r>
              <a:rPr lang="en-US" baseline="0" dirty="0" smtClean="0"/>
              <a:t> be a good way to relate </a:t>
            </a:r>
            <a:r>
              <a:rPr lang="en-US" baseline="0" dirty="0" err="1" smtClean="0"/>
              <a:t>glofish</a:t>
            </a:r>
            <a:r>
              <a:rPr lang="en-US" baseline="0" dirty="0" smtClean="0"/>
              <a:t> genetics to </a:t>
            </a:r>
            <a:r>
              <a:rPr lang="en-US" baseline="0" dirty="0" err="1" smtClean="0"/>
              <a:t>mendalean</a:t>
            </a:r>
            <a:r>
              <a:rPr lang="en-US" baseline="0" dirty="0" smtClean="0"/>
              <a:t> pea genetics. </a:t>
            </a:r>
          </a:p>
          <a:p>
            <a:r>
              <a:rPr lang="en-US" baseline="0" dirty="0" smtClean="0"/>
              <a:t>At this point I think the middle school worksheet can be done. </a:t>
            </a:r>
          </a:p>
          <a:p>
            <a:r>
              <a:rPr lang="en-US" dirty="0" smtClean="0"/>
              <a:t>http://upload.wikimedia.org/wikipedia/commons/thumb/2/22/Punnett_Square.svg/220px-Punnett_Square.svg.png</a:t>
            </a:r>
            <a:endParaRPr lang="en-US" dirty="0"/>
          </a:p>
        </p:txBody>
      </p:sp>
      <p:sp>
        <p:nvSpPr>
          <p:cNvPr id="4" name="Slide Number Placeholder 3"/>
          <p:cNvSpPr>
            <a:spLocks noGrp="1"/>
          </p:cNvSpPr>
          <p:nvPr>
            <p:ph type="sldNum" sz="quarter" idx="10"/>
          </p:nvPr>
        </p:nvSpPr>
        <p:spPr/>
        <p:txBody>
          <a:bodyPr/>
          <a:lstStyle/>
          <a:p>
            <a:fld id="{C2AD307D-DAAF-AA47-B833-E72BB9159891}"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D307D-DAAF-AA47-B833-E72BB9159891}" type="slidenum">
              <a:rPr lang="en-US" smtClean="0"/>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http://legacy.owensboro.kctcs.edu/gcaplan/anat2/notes/Meiosis_diagram_jpg.jpg</a:t>
            </a:r>
            <a:endParaRPr lang="en-US" dirty="0"/>
          </a:p>
        </p:txBody>
      </p:sp>
      <p:sp>
        <p:nvSpPr>
          <p:cNvPr id="4" name="Slide Number Placeholder 3"/>
          <p:cNvSpPr>
            <a:spLocks noGrp="1"/>
          </p:cNvSpPr>
          <p:nvPr>
            <p:ph type="sldNum" sz="quarter" idx="10"/>
          </p:nvPr>
        </p:nvSpPr>
        <p:spPr/>
        <p:txBody>
          <a:bodyPr/>
          <a:lstStyle/>
          <a:p>
            <a:fld id="{C2AD307D-DAAF-AA47-B833-E72BB9159891}"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86FB63-7EC3-574B-BD9C-C0CE47D25B99}"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340987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6FB63-7EC3-574B-BD9C-C0CE47D25B99}"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160760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6FB63-7EC3-574B-BD9C-C0CE47D25B99}"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75048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6FB63-7EC3-574B-BD9C-C0CE47D25B99}"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41342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6FB63-7EC3-574B-BD9C-C0CE47D25B99}" type="datetimeFigureOut">
              <a:rPr lang="en-US" smtClean="0"/>
              <a:t>8/22/13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278033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6FB63-7EC3-574B-BD9C-C0CE47D25B99}"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105924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86FB63-7EC3-574B-BD9C-C0CE47D25B99}" type="datetimeFigureOut">
              <a:rPr lang="en-US" smtClean="0"/>
              <a:t>8/22/13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61129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86FB63-7EC3-574B-BD9C-C0CE47D25B99}" type="datetimeFigureOut">
              <a:rPr lang="en-US" smtClean="0"/>
              <a:t>8/22/13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1808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6FB63-7EC3-574B-BD9C-C0CE47D25B99}" type="datetimeFigureOut">
              <a:rPr lang="en-US" smtClean="0"/>
              <a:t>8/22/13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268226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6FB63-7EC3-574B-BD9C-C0CE47D25B99}"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10620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6FB63-7EC3-574B-BD9C-C0CE47D25B99}" type="datetimeFigureOut">
              <a:rPr lang="en-US" smtClean="0"/>
              <a:t>8/22/13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93A14-CC0C-224B-AF20-E097F4C12CA4}" type="slidenum">
              <a:rPr lang="en-US" smtClean="0"/>
              <a:t>‹#›</a:t>
            </a:fld>
            <a:endParaRPr lang="en-US"/>
          </a:p>
        </p:txBody>
      </p:sp>
    </p:spTree>
    <p:extLst>
      <p:ext uri="{BB962C8B-B14F-4D97-AF65-F5344CB8AC3E}">
        <p14:creationId xmlns:p14="http://schemas.microsoft.com/office/powerpoint/2010/main" val="254354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6FB63-7EC3-574B-BD9C-C0CE47D25B99}" type="datetimeFigureOut">
              <a:rPr lang="en-US" smtClean="0"/>
              <a:t>8/22/13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93A14-CC0C-224B-AF20-E097F4C12CA4}" type="slidenum">
              <a:rPr lang="en-US" smtClean="0"/>
              <a:t>‹#›</a:t>
            </a:fld>
            <a:endParaRPr lang="en-US"/>
          </a:p>
        </p:txBody>
      </p:sp>
    </p:spTree>
    <p:extLst>
      <p:ext uri="{BB962C8B-B14F-4D97-AF65-F5344CB8AC3E}">
        <p14:creationId xmlns:p14="http://schemas.microsoft.com/office/powerpoint/2010/main" val="145548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Plan</a:t>
            </a:r>
            <a:endParaRPr lang="en-US" dirty="0"/>
          </a:p>
        </p:txBody>
      </p:sp>
      <p:sp>
        <p:nvSpPr>
          <p:cNvPr id="3" name="Subtitle 2"/>
          <p:cNvSpPr>
            <a:spLocks noGrp="1"/>
          </p:cNvSpPr>
          <p:nvPr>
            <p:ph type="subTitle" idx="1"/>
          </p:nvPr>
        </p:nvSpPr>
        <p:spPr>
          <a:xfrm>
            <a:off x="948939" y="3886200"/>
            <a:ext cx="7509261" cy="1752600"/>
          </a:xfrm>
        </p:spPr>
        <p:txBody>
          <a:bodyPr>
            <a:normAutofit/>
          </a:bodyPr>
          <a:lstStyle/>
          <a:p>
            <a:r>
              <a:rPr lang="en-US" dirty="0" smtClean="0"/>
              <a:t>This could be used as a reference tool for a teacher or could be used as a </a:t>
            </a:r>
            <a:r>
              <a:rPr lang="en-US" dirty="0" err="1" smtClean="0"/>
              <a:t>powerpoint</a:t>
            </a:r>
            <a:r>
              <a:rPr lang="en-US" dirty="0" smtClean="0"/>
              <a:t> presentation in the classroom</a:t>
            </a:r>
            <a:endParaRPr lang="en-US" dirty="0"/>
          </a:p>
        </p:txBody>
      </p:sp>
    </p:spTree>
    <p:extLst>
      <p:ext uri="{BB962C8B-B14F-4D97-AF65-F5344CB8AC3E}">
        <p14:creationId xmlns:p14="http://schemas.microsoft.com/office/powerpoint/2010/main" val="186871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Codominance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Codominance</a:t>
            </a:r>
            <a:r>
              <a:rPr lang="en-US" dirty="0" smtClean="0"/>
              <a:t> - the situation in which two different alleles for a trait are expressed unblended in the phenotype of heterozygous individuals.  Neither allele is dominant or recessive, so that both appear in the phenotype or influence it. </a:t>
            </a:r>
          </a:p>
          <a:p>
            <a:r>
              <a:rPr lang="en-US" dirty="0" smtClean="0"/>
              <a:t>For instance, the progeny of a plant with red flowers and a plant with white flowers might have flowers that have both red and white sections.</a:t>
            </a:r>
            <a:endParaRPr lang="en-US" dirty="0"/>
          </a:p>
        </p:txBody>
      </p:sp>
    </p:spTree>
    <p:extLst>
      <p:ext uri="{BB962C8B-B14F-4D97-AF65-F5344CB8AC3E}">
        <p14:creationId xmlns:p14="http://schemas.microsoft.com/office/powerpoint/2010/main" val="698702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Dominance</a:t>
            </a:r>
            <a:br>
              <a:rPr lang="en-US" dirty="0" smtClean="0"/>
            </a:br>
            <a:endParaRPr lang="en-US" dirty="0"/>
          </a:p>
        </p:txBody>
      </p:sp>
      <p:sp>
        <p:nvSpPr>
          <p:cNvPr id="3" name="Content Placeholder 2"/>
          <p:cNvSpPr>
            <a:spLocks noGrp="1"/>
          </p:cNvSpPr>
          <p:nvPr>
            <p:ph idx="1"/>
          </p:nvPr>
        </p:nvSpPr>
        <p:spPr/>
        <p:txBody>
          <a:bodyPr/>
          <a:lstStyle/>
          <a:p>
            <a:r>
              <a:rPr lang="en-US" dirty="0" smtClean="0"/>
              <a:t>Incomplete dominance - the situation in which two different alleles for a trait are expressed as a blended phenotype in the phenotype of heterozygous individuals. </a:t>
            </a:r>
          </a:p>
          <a:p>
            <a:r>
              <a:rPr lang="en-US" dirty="0" smtClean="0"/>
              <a:t>For instance, the progeny of a plant with yellow flowers and one with red flowers might have orange flowers.</a:t>
            </a:r>
            <a:endParaRPr lang="en-US" dirty="0"/>
          </a:p>
        </p:txBody>
      </p:sp>
    </p:spTree>
    <p:extLst>
      <p:ext uri="{BB962C8B-B14F-4D97-AF65-F5344CB8AC3E}">
        <p14:creationId xmlns:p14="http://schemas.microsoft.com/office/powerpoint/2010/main" val="5770184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Punnett</a:t>
            </a:r>
            <a:r>
              <a:rPr lang="en-US" dirty="0" smtClean="0"/>
              <a:t> Squares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figure out the potential genotypes that can result from a cross between two individuals, we use </a:t>
            </a:r>
            <a:r>
              <a:rPr lang="en-US" dirty="0" err="1" smtClean="0"/>
              <a:t>Punnett</a:t>
            </a:r>
            <a:r>
              <a:rPr lang="en-US" dirty="0" smtClean="0"/>
              <a:t> squares. </a:t>
            </a:r>
          </a:p>
          <a:p>
            <a:endParaRPr lang="en-US" dirty="0"/>
          </a:p>
          <a:p>
            <a:r>
              <a:rPr lang="en-US" dirty="0" smtClean="0"/>
              <a:t>For instance, organisms </a:t>
            </a:r>
            <a:r>
              <a:rPr lang="en-US" dirty="0"/>
              <a:t>with a genotype of </a:t>
            </a:r>
            <a:r>
              <a:rPr lang="en-US" dirty="0" err="1"/>
              <a:t>Yy</a:t>
            </a:r>
            <a:r>
              <a:rPr lang="en-US" dirty="0"/>
              <a:t> will produce gametes of Y and y. When the gametes combine with the gametes of the other parent to form zygotes, there are multiple combinations of genotypes possible in the progeny. </a:t>
            </a:r>
          </a:p>
          <a:p>
            <a:endParaRPr lang="en-US" dirty="0" smtClean="0"/>
          </a:p>
          <a:p>
            <a:endParaRPr lang="en-US" dirty="0"/>
          </a:p>
        </p:txBody>
      </p:sp>
    </p:spTree>
    <p:extLst>
      <p:ext uri="{BB962C8B-B14F-4D97-AF65-F5344CB8AC3E}">
        <p14:creationId xmlns:p14="http://schemas.microsoft.com/office/powerpoint/2010/main" val="4233316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this example, the parent genotypes were </a:t>
            </a:r>
            <a:r>
              <a:rPr lang="en-US" dirty="0" err="1" smtClean="0"/>
              <a:t>Yy</a:t>
            </a:r>
            <a:r>
              <a:rPr lang="en-US" dirty="0" smtClean="0"/>
              <a:t>, and </a:t>
            </a:r>
            <a:r>
              <a:rPr lang="en-US" dirty="0" err="1" smtClean="0"/>
              <a:t>yy</a:t>
            </a:r>
            <a:r>
              <a:rPr lang="en-US" dirty="0" smtClean="0"/>
              <a:t>. We put the gametes produced by the parents outside of the box and the gametes produced inside.</a:t>
            </a:r>
            <a:endParaRPr lang="en-US" dirty="0"/>
          </a:p>
        </p:txBody>
      </p:sp>
      <p:pic>
        <p:nvPicPr>
          <p:cNvPr id="4" name="Picture 3"/>
          <p:cNvPicPr>
            <a:picLocks noChangeAspect="1"/>
          </p:cNvPicPr>
          <p:nvPr/>
        </p:nvPicPr>
        <p:blipFill>
          <a:blip r:embed="rId3"/>
          <a:stretch>
            <a:fillRect/>
          </a:stretch>
        </p:blipFill>
        <p:spPr>
          <a:xfrm>
            <a:off x="3785050" y="3332163"/>
            <a:ext cx="2794000" cy="2794000"/>
          </a:xfrm>
          <a:prstGeom prst="rect">
            <a:avLst/>
          </a:prstGeom>
        </p:spPr>
      </p:pic>
    </p:spTree>
    <p:extLst>
      <p:ext uri="{BB962C8B-B14F-4D97-AF65-F5344CB8AC3E}">
        <p14:creationId xmlns:p14="http://schemas.microsoft.com/office/powerpoint/2010/main" val="129998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of Segregation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Principle of segregation - </a:t>
            </a:r>
            <a:r>
              <a:rPr lang="en-US" dirty="0" err="1" smtClean="0"/>
              <a:t>Gregor</a:t>
            </a:r>
            <a:r>
              <a:rPr lang="en-US" dirty="0" smtClean="0"/>
              <a:t> Mendel's first principle of genetic inheritance.  It states that, for any particular trait, the pair of genes of each parent separate (during the formation of sex cells) and only one gene from each parent passes on to an offspring.  In other words, genes occur in pairs (because chromosomes occur in pairs).  During gamete production, the members of each gene pair separate, so that each gamete contains one member of each pair.  During fertilization, the full number of chromosomes is restored, and members of gene pairs are reunited.</a:t>
            </a:r>
            <a:endParaRPr lang="en-US" dirty="0"/>
          </a:p>
        </p:txBody>
      </p:sp>
    </p:spTree>
    <p:extLst>
      <p:ext uri="{BB962C8B-B14F-4D97-AF65-F5344CB8AC3E}">
        <p14:creationId xmlns:p14="http://schemas.microsoft.com/office/powerpoint/2010/main" val="37138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of Independent Assortment</a:t>
            </a:r>
            <a:endParaRPr lang="en-US" dirty="0"/>
          </a:p>
        </p:txBody>
      </p:sp>
      <p:sp>
        <p:nvSpPr>
          <p:cNvPr id="3" name="Content Placeholder 2"/>
          <p:cNvSpPr>
            <a:spLocks noGrp="1"/>
          </p:cNvSpPr>
          <p:nvPr>
            <p:ph idx="1"/>
          </p:nvPr>
        </p:nvSpPr>
        <p:spPr>
          <a:xfrm>
            <a:off x="194037" y="1600200"/>
            <a:ext cx="8819869" cy="4525963"/>
          </a:xfrm>
        </p:spPr>
        <p:txBody>
          <a:bodyPr>
            <a:normAutofit fontScale="92500" lnSpcReduction="10000"/>
          </a:bodyPr>
          <a:lstStyle/>
          <a:p>
            <a:r>
              <a:rPr lang="en-US" dirty="0" smtClean="0"/>
              <a:t>Principle of independent assortment - </a:t>
            </a:r>
            <a:r>
              <a:rPr lang="en-US" dirty="0" err="1" smtClean="0"/>
              <a:t>Gregor</a:t>
            </a:r>
            <a:r>
              <a:rPr lang="en-US" dirty="0" smtClean="0"/>
              <a:t> Mendel's second principle of genetic inheritance.   It states that different pairs of genes are passed to offspring independently so that new combinations of genes, present in neither parent, are possible.  </a:t>
            </a:r>
          </a:p>
          <a:p>
            <a:r>
              <a:rPr lang="en-US" dirty="0" smtClean="0"/>
              <a:t>In other words, the distribution of one pair of alleles does not influence the distribution of another pair (as long as they are on different chromosomes).  The genes controlling different traits are inherited independently of one another.</a:t>
            </a:r>
            <a:endParaRPr lang="en-US" dirty="0"/>
          </a:p>
        </p:txBody>
      </p:sp>
    </p:spTree>
    <p:extLst>
      <p:ext uri="{BB962C8B-B14F-4D97-AF65-F5344CB8AC3E}">
        <p14:creationId xmlns:p14="http://schemas.microsoft.com/office/powerpoint/2010/main" val="37811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iosis_diagram_jpg.jpg"/>
          <p:cNvPicPr>
            <a:picLocks noGrp="1" noChangeAspect="1"/>
          </p:cNvPicPr>
          <p:nvPr>
            <p:ph idx="1"/>
          </p:nvPr>
        </p:nvPicPr>
        <p:blipFill>
          <a:blip r:embed="rId3"/>
          <a:srcRect l="-8423" r="-8423"/>
          <a:stretch>
            <a:fillRect/>
          </a:stretch>
        </p:blipFill>
        <p:spPr>
          <a:xfrm>
            <a:off x="-152490" y="970264"/>
            <a:ext cx="9296490" cy="5422581"/>
          </a:xfrm>
        </p:spPr>
      </p:pic>
    </p:spTree>
    <p:extLst>
      <p:ext uri="{BB962C8B-B14F-4D97-AF65-F5344CB8AC3E}">
        <p14:creationId xmlns:p14="http://schemas.microsoft.com/office/powerpoint/2010/main" val="45304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a:t>
            </a:r>
            <a:r>
              <a:rPr lang="en-US" dirty="0" err="1" smtClean="0"/>
              <a:t>Glofish</a:t>
            </a:r>
            <a:endParaRPr lang="en-US" dirty="0"/>
          </a:p>
        </p:txBody>
      </p:sp>
      <p:pic>
        <p:nvPicPr>
          <p:cNvPr id="5" name="Picture 4"/>
          <p:cNvPicPr>
            <a:picLocks noChangeAspect="1"/>
          </p:cNvPicPr>
          <p:nvPr/>
        </p:nvPicPr>
        <p:blipFill>
          <a:blip r:embed="rId2"/>
          <a:stretch>
            <a:fillRect/>
          </a:stretch>
        </p:blipFill>
        <p:spPr>
          <a:xfrm flipH="1">
            <a:off x="1003287" y="2365042"/>
            <a:ext cx="7136208" cy="2470816"/>
          </a:xfrm>
          <a:prstGeom prst="rect">
            <a:avLst/>
          </a:prstGeom>
        </p:spPr>
      </p:pic>
    </p:spTree>
    <p:extLst>
      <p:ext uri="{BB962C8B-B14F-4D97-AF65-F5344CB8AC3E}">
        <p14:creationId xmlns:p14="http://schemas.microsoft.com/office/powerpoint/2010/main" val="163578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smtClean="0"/>
              <a:t>There are many different variations in what </a:t>
            </a:r>
            <a:r>
              <a:rPr lang="en-US" dirty="0" err="1" smtClean="0"/>
              <a:t>zebrafish</a:t>
            </a:r>
            <a:r>
              <a:rPr lang="en-US" dirty="0" smtClean="0"/>
              <a:t> look like. In many organisms, including </a:t>
            </a:r>
            <a:r>
              <a:rPr lang="en-US" dirty="0" err="1" smtClean="0"/>
              <a:t>zebrafish</a:t>
            </a:r>
            <a:r>
              <a:rPr lang="en-US" dirty="0" smtClean="0"/>
              <a:t>, variations arise through mutations. In the genetically engineered </a:t>
            </a:r>
            <a:r>
              <a:rPr lang="en-US" dirty="0" err="1" smtClean="0"/>
              <a:t>zebrafish</a:t>
            </a:r>
            <a:r>
              <a:rPr lang="en-US" dirty="0" smtClean="0"/>
              <a:t> called </a:t>
            </a:r>
            <a:r>
              <a:rPr lang="en-US" dirty="0" err="1"/>
              <a:t>G</a:t>
            </a:r>
            <a:r>
              <a:rPr lang="en-US" dirty="0" err="1" smtClean="0"/>
              <a:t>lofish</a:t>
            </a:r>
            <a:r>
              <a:rPr lang="en-US" dirty="0" smtClean="0"/>
              <a:t>, the variations come from people altering the fish’s genome. </a:t>
            </a:r>
            <a:r>
              <a:rPr lang="en-US" b="1" dirty="0" smtClean="0"/>
              <a:t>Mutation</a:t>
            </a:r>
            <a:r>
              <a:rPr lang="en-US" dirty="0" smtClean="0"/>
              <a:t> -  </a:t>
            </a:r>
            <a:r>
              <a:rPr lang="en-US" dirty="0"/>
              <a:t>an alteration of genetic </a:t>
            </a:r>
            <a:r>
              <a:rPr lang="en-US" dirty="0" smtClean="0"/>
              <a:t>material (DNA). In some cases, this produces a new variation.</a:t>
            </a:r>
          </a:p>
          <a:p>
            <a:pPr>
              <a:buNone/>
            </a:pPr>
            <a:endParaRPr lang="en-US" dirty="0" smtClean="0"/>
          </a:p>
          <a:p>
            <a:pPr>
              <a:buNone/>
            </a:pPr>
            <a:endParaRPr lang="en-US" dirty="0"/>
          </a:p>
        </p:txBody>
      </p:sp>
    </p:spTree>
    <p:extLst>
      <p:ext uri="{BB962C8B-B14F-4D97-AF65-F5344CB8AC3E}">
        <p14:creationId xmlns:p14="http://schemas.microsoft.com/office/powerpoint/2010/main" val="297659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different colors from human alteration</a:t>
            </a:r>
            <a:endParaRPr lang="en-US" dirty="0"/>
          </a:p>
        </p:txBody>
      </p:sp>
      <p:sp>
        <p:nvSpPr>
          <p:cNvPr id="3" name="Content Placeholder 2"/>
          <p:cNvSpPr>
            <a:spLocks noGrp="1"/>
          </p:cNvSpPr>
          <p:nvPr>
            <p:ph idx="1"/>
          </p:nvPr>
        </p:nvSpPr>
        <p:spPr/>
        <p:txBody>
          <a:bodyPr/>
          <a:lstStyle/>
          <a:p>
            <a:r>
              <a:rPr lang="en-US" dirty="0" smtClean="0"/>
              <a:t>The following color phenotypes were created by humans inserting jellyfish DNA into </a:t>
            </a:r>
            <a:r>
              <a:rPr lang="en-US" dirty="0" err="1" smtClean="0"/>
              <a:t>glofish</a:t>
            </a:r>
            <a:r>
              <a:rPr lang="en-US" dirty="0" smtClean="0"/>
              <a:t>. </a:t>
            </a:r>
          </a:p>
          <a:p>
            <a:pPr>
              <a:buNone/>
            </a:pPr>
            <a:endParaRPr lang="en-US" dirty="0"/>
          </a:p>
        </p:txBody>
      </p:sp>
      <p:pic>
        <p:nvPicPr>
          <p:cNvPr id="4" name="Picture 3"/>
          <p:cNvPicPr>
            <a:picLocks noChangeAspect="1"/>
          </p:cNvPicPr>
          <p:nvPr/>
        </p:nvPicPr>
        <p:blipFill>
          <a:blip r:embed="rId2"/>
          <a:stretch>
            <a:fillRect/>
          </a:stretch>
        </p:blipFill>
        <p:spPr>
          <a:xfrm flipH="1">
            <a:off x="408120" y="3318970"/>
            <a:ext cx="8278680" cy="2807193"/>
          </a:xfrm>
          <a:prstGeom prst="rect">
            <a:avLst/>
          </a:prstGeom>
        </p:spPr>
      </p:pic>
    </p:spTree>
    <p:extLst>
      <p:ext uri="{BB962C8B-B14F-4D97-AF65-F5344CB8AC3E}">
        <p14:creationId xmlns:p14="http://schemas.microsoft.com/office/powerpoint/2010/main" val="143426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1443" y="719951"/>
            <a:ext cx="7607218" cy="2280493"/>
          </a:xfrm>
          <a:prstGeom prst="rect">
            <a:avLst/>
          </a:prstGeom>
          <a:effectLst/>
        </p:spPr>
      </p:pic>
      <p:pic>
        <p:nvPicPr>
          <p:cNvPr id="6" name="Picture 5"/>
          <p:cNvPicPr>
            <a:picLocks noChangeAspect="1"/>
          </p:cNvPicPr>
          <p:nvPr/>
        </p:nvPicPr>
        <p:blipFill>
          <a:blip r:embed="rId3"/>
          <a:stretch>
            <a:fillRect/>
          </a:stretch>
        </p:blipFill>
        <p:spPr>
          <a:xfrm rot="10800000" flipH="1">
            <a:off x="851443" y="3532793"/>
            <a:ext cx="7607218" cy="2593370"/>
          </a:xfrm>
          <a:prstGeom prst="rect">
            <a:avLst/>
          </a:prstGeom>
        </p:spPr>
      </p:pic>
    </p:spTree>
    <p:extLst>
      <p:ext uri="{BB962C8B-B14F-4D97-AF65-F5344CB8AC3E}">
        <p14:creationId xmlns:p14="http://schemas.microsoft.com/office/powerpoint/2010/main" val="1750864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naturally occurring phenotypes caused by mutations</a:t>
            </a:r>
            <a:endParaRPr lang="en-US" dirty="0"/>
          </a:p>
        </p:txBody>
      </p:sp>
      <p:sp>
        <p:nvSpPr>
          <p:cNvPr id="3" name="Content Placeholder 2"/>
          <p:cNvSpPr>
            <a:spLocks noGrp="1"/>
          </p:cNvSpPr>
          <p:nvPr>
            <p:ph idx="1"/>
          </p:nvPr>
        </p:nvSpPr>
        <p:spPr>
          <a:xfrm>
            <a:off x="457200" y="1417638"/>
            <a:ext cx="8229600" cy="4708525"/>
          </a:xfrm>
        </p:spPr>
        <p:txBody>
          <a:bodyPr/>
          <a:lstStyle/>
          <a:p>
            <a:pPr algn="ctr">
              <a:buNone/>
            </a:pPr>
            <a:endParaRPr lang="en-US" dirty="0" smtClean="0"/>
          </a:p>
          <a:p>
            <a:pPr algn="ctr">
              <a:buNone/>
            </a:pPr>
            <a:r>
              <a:rPr lang="en-US" dirty="0" smtClean="0"/>
              <a:t>Striped vs. Spotted</a:t>
            </a:r>
          </a:p>
          <a:p>
            <a:pPr marL="0" indent="0">
              <a:buNone/>
            </a:pPr>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rot="10800000" flipH="1">
            <a:off x="1799909" y="2702301"/>
            <a:ext cx="5665700" cy="1856557"/>
          </a:xfrm>
          <a:prstGeom prst="rect">
            <a:avLst/>
          </a:prstGeom>
        </p:spPr>
      </p:pic>
      <p:pic>
        <p:nvPicPr>
          <p:cNvPr id="8" name="Picture 7"/>
          <p:cNvPicPr>
            <a:picLocks noChangeAspect="1"/>
          </p:cNvPicPr>
          <p:nvPr/>
        </p:nvPicPr>
        <p:blipFill>
          <a:blip r:embed="rId3"/>
          <a:stretch>
            <a:fillRect/>
          </a:stretch>
        </p:blipFill>
        <p:spPr>
          <a:xfrm rot="5400000" flipH="1">
            <a:off x="3586226" y="2772543"/>
            <a:ext cx="2017201" cy="5589832"/>
          </a:xfrm>
          <a:prstGeom prst="rect">
            <a:avLst/>
          </a:prstGeom>
        </p:spPr>
      </p:pic>
    </p:spTree>
    <p:extLst>
      <p:ext uri="{BB962C8B-B14F-4D97-AF65-F5344CB8AC3E}">
        <p14:creationId xmlns:p14="http://schemas.microsoft.com/office/powerpoint/2010/main" val="62135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Dominant/Recessive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Dominant allele (A)- an allele that masks the presence of a recessive allele in the </a:t>
            </a:r>
            <a:r>
              <a:rPr lang="en-US" dirty="0" smtClean="0">
                <a:solidFill>
                  <a:srgbClr val="C0504D"/>
                </a:solidFill>
              </a:rPr>
              <a:t>phenotype</a:t>
            </a:r>
            <a:r>
              <a:rPr lang="en-US" dirty="0" smtClean="0"/>
              <a:t>.   Dominant alleles for a </a:t>
            </a:r>
            <a:r>
              <a:rPr lang="en-US" dirty="0" smtClean="0">
                <a:solidFill>
                  <a:srgbClr val="C0504D"/>
                </a:solidFill>
              </a:rPr>
              <a:t>trait</a:t>
            </a:r>
            <a:r>
              <a:rPr lang="en-US" dirty="0" smtClean="0"/>
              <a:t> are usually expressed if an individual is </a:t>
            </a:r>
            <a:r>
              <a:rPr lang="en-US" dirty="0" smtClean="0">
                <a:solidFill>
                  <a:srgbClr val="C0504D"/>
                </a:solidFill>
              </a:rPr>
              <a:t>homozygous dominant </a:t>
            </a:r>
            <a:r>
              <a:rPr lang="en-US" dirty="0" smtClean="0"/>
              <a:t>or </a:t>
            </a:r>
            <a:r>
              <a:rPr lang="en-US" dirty="0" smtClean="0">
                <a:solidFill>
                  <a:srgbClr val="C0504D"/>
                </a:solidFill>
              </a:rPr>
              <a:t>heterozygous</a:t>
            </a:r>
            <a:r>
              <a:rPr lang="en-US" dirty="0" smtClean="0"/>
              <a:t>. These are represented by an uppercase letter.</a:t>
            </a:r>
          </a:p>
          <a:p>
            <a:pPr>
              <a:buNone/>
            </a:pPr>
            <a:r>
              <a:rPr lang="en-US" dirty="0" smtClean="0"/>
              <a:t>Recessive allele (a) - an allele that is masked in the </a:t>
            </a:r>
            <a:r>
              <a:rPr lang="en-US" dirty="0" smtClean="0">
                <a:solidFill>
                  <a:schemeClr val="accent2"/>
                </a:solidFill>
              </a:rPr>
              <a:t>phenotype</a:t>
            </a:r>
            <a:r>
              <a:rPr lang="en-US" dirty="0" smtClean="0"/>
              <a:t> by the presence of a dominant allele.  Recessive alleles are expressed in the phenotype only when the genotype is </a:t>
            </a:r>
            <a:r>
              <a:rPr lang="en-US" dirty="0" smtClean="0">
                <a:solidFill>
                  <a:srgbClr val="C0504D"/>
                </a:solidFill>
              </a:rPr>
              <a:t>homozygous recessive </a:t>
            </a:r>
            <a:r>
              <a:rPr lang="en-US" dirty="0" smtClean="0"/>
              <a:t>(</a:t>
            </a:r>
            <a:r>
              <a:rPr lang="en-US" dirty="0" err="1" smtClean="0"/>
              <a:t>aa</a:t>
            </a:r>
            <a:r>
              <a:rPr lang="en-US" dirty="0" smtClean="0"/>
              <a:t>). Recessive alleles are represented by a lowercase letter. </a:t>
            </a:r>
          </a:p>
          <a:p>
            <a:pPr>
              <a:buNone/>
            </a:pPr>
            <a:endParaRPr lang="en-US" dirty="0" smtClean="0"/>
          </a:p>
        </p:txBody>
      </p:sp>
    </p:spTree>
    <p:extLst>
      <p:ext uri="{BB962C8B-B14F-4D97-AF65-F5344CB8AC3E}">
        <p14:creationId xmlns:p14="http://schemas.microsoft.com/office/powerpoint/2010/main" val="118243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8242"/>
            <a:ext cx="8229600" cy="5932575"/>
          </a:xfrm>
        </p:spPr>
        <p:txBody>
          <a:bodyPr>
            <a:normAutofit fontScale="92500" lnSpcReduction="20000"/>
          </a:bodyPr>
          <a:lstStyle/>
          <a:p>
            <a:r>
              <a:rPr lang="en-US" dirty="0" smtClean="0"/>
              <a:t>Genotype – the genes in the organisms DNA. </a:t>
            </a:r>
          </a:p>
          <a:p>
            <a:r>
              <a:rPr lang="en-US" dirty="0" smtClean="0"/>
              <a:t>Phenotype – the physical appearance of the fish in the pictures. This is determined by the genotype.</a:t>
            </a:r>
          </a:p>
          <a:p>
            <a:r>
              <a:rPr lang="en-US" dirty="0" smtClean="0"/>
              <a:t>Heterozygous – The two alleles of the same gene are different</a:t>
            </a:r>
          </a:p>
          <a:p>
            <a:r>
              <a:rPr lang="en-US" dirty="0" smtClean="0"/>
              <a:t>Homozygous – The two alleles of the same gene are alike. </a:t>
            </a:r>
          </a:p>
          <a:p>
            <a:r>
              <a:rPr lang="en-US" dirty="0" err="1" smtClean="0"/>
              <a:t>Hemizygous</a:t>
            </a:r>
            <a:r>
              <a:rPr lang="en-US" dirty="0" smtClean="0"/>
              <a:t> – There is only one allele of a gene. For example, this can happen in humans for genes on the Y chromosome. This can happen in genetically engineered organisms that have the inserted gene only on one of their chromosomes (like some </a:t>
            </a:r>
            <a:r>
              <a:rPr lang="en-US" dirty="0" err="1" smtClean="0"/>
              <a:t>GloFish</a:t>
            </a:r>
            <a:r>
              <a:rPr lang="en-US" dirty="0" smtClean="0"/>
              <a:t>).</a:t>
            </a:r>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3814121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Homozygous allele</a:t>
            </a:r>
            <a:endParaRPr lang="en-US" dirty="0"/>
          </a:p>
        </p:txBody>
      </p:sp>
      <p:sp>
        <p:nvSpPr>
          <p:cNvPr id="3" name="Content Placeholder 2"/>
          <p:cNvSpPr>
            <a:spLocks noGrp="1"/>
          </p:cNvSpPr>
          <p:nvPr>
            <p:ph idx="1"/>
          </p:nvPr>
        </p:nvSpPr>
        <p:spPr/>
        <p:txBody>
          <a:bodyPr/>
          <a:lstStyle/>
          <a:p>
            <a:r>
              <a:rPr lang="en-US" dirty="0" smtClean="0"/>
              <a:t>There are two variations of the homozygous trait. </a:t>
            </a:r>
          </a:p>
          <a:p>
            <a:r>
              <a:rPr lang="en-US" dirty="0" smtClean="0"/>
              <a:t>Homozygous dominant – two dominant alleles </a:t>
            </a:r>
          </a:p>
          <a:p>
            <a:r>
              <a:rPr lang="en-US" dirty="0" smtClean="0"/>
              <a:t>Homozygous recessive – two recessive alleles</a:t>
            </a:r>
          </a:p>
          <a:p>
            <a:endParaRPr lang="en-US" dirty="0"/>
          </a:p>
        </p:txBody>
      </p:sp>
    </p:spTree>
    <p:extLst>
      <p:ext uri="{BB962C8B-B14F-4D97-AF65-F5344CB8AC3E}">
        <p14:creationId xmlns:p14="http://schemas.microsoft.com/office/powerpoint/2010/main" val="9982051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Macintosh PowerPoint</Application>
  <PresentationFormat>On-screen Show (4:3)</PresentationFormat>
  <Paragraphs>48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Lesson Plan</vt:lpstr>
      <vt:lpstr>Genetics of Glofish</vt:lpstr>
      <vt:lpstr>PowerPoint Presentation</vt:lpstr>
      <vt:lpstr>Examples of different colors from human alteration</vt:lpstr>
      <vt:lpstr>PowerPoint Presentation</vt:lpstr>
      <vt:lpstr>Examples of naturally occurring phenotypes caused by mutations</vt:lpstr>
      <vt:lpstr>Dominant/Recessive</vt:lpstr>
      <vt:lpstr>PowerPoint Presentation</vt:lpstr>
      <vt:lpstr>Homozygous allele</vt:lpstr>
      <vt:lpstr>Codominance </vt:lpstr>
      <vt:lpstr>Incomplete Dominance </vt:lpstr>
      <vt:lpstr>Punnett Squares </vt:lpstr>
      <vt:lpstr>PowerPoint Presentation</vt:lpstr>
      <vt:lpstr>Principle of Segregation</vt:lpstr>
      <vt:lpstr>Principle of Independent Assortment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dc:title>
  <dc:creator>Jennifer Liang</dc:creator>
  <cp:lastModifiedBy>Jennifer Liang</cp:lastModifiedBy>
  <cp:revision>1</cp:revision>
  <dcterms:created xsi:type="dcterms:W3CDTF">2013-08-22T18:08:52Z</dcterms:created>
  <dcterms:modified xsi:type="dcterms:W3CDTF">2013-08-22T18:09:22Z</dcterms:modified>
</cp:coreProperties>
</file>